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0" r:id="rId3"/>
    <p:sldId id="273" r:id="rId4"/>
    <p:sldId id="266" r:id="rId5"/>
    <p:sldId id="274" r:id="rId6"/>
    <p:sldId id="271" r:id="rId7"/>
    <p:sldId id="275" r:id="rId8"/>
    <p:sldId id="277" r:id="rId9"/>
    <p:sldId id="268" r:id="rId10"/>
    <p:sldId id="270" r:id="rId11"/>
    <p:sldId id="289" r:id="rId12"/>
    <p:sldId id="278" r:id="rId13"/>
    <p:sldId id="279" r:id="rId14"/>
    <p:sldId id="269" r:id="rId15"/>
    <p:sldId id="281" r:id="rId16"/>
    <p:sldId id="282" r:id="rId17"/>
    <p:sldId id="283" r:id="rId18"/>
    <p:sldId id="272" r:id="rId19"/>
    <p:sldId id="287" r:id="rId20"/>
    <p:sldId id="291" r:id="rId21"/>
    <p:sldId id="290" r:id="rId22"/>
    <p:sldId id="285" r:id="rId23"/>
    <p:sldId id="286" r:id="rId24"/>
    <p:sldId id="284" r:id="rId25"/>
    <p:sldId id="288" r:id="rId26"/>
    <p:sldId id="26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B3706-DB89-4319-8B11-FDF8411E1D8A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8E425-2D28-4F7C-BBBF-C98EABA88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96E96-0C1C-47E4-ADCF-37826BABB900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B8C42-8249-4AFB-BD5A-44CF266DC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A8A75-0104-489B-B148-0B474D944961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E0937-C465-47E1-BD0A-426F4AA2D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CDFB-CF9B-434D-B98E-7421EEA3FA8F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132C8-85B9-4A8A-9F6C-2FC1F742A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A2B1-E422-4673-9F0C-AB9849736545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3605C-2DAE-4F8C-AAC2-CFB5EF0F9D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F6A31-A52D-4302-994A-574D77EA6177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1A80D-F166-4EE4-A422-E670A1CC7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01118-9072-4515-A540-54665A5A684E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D829-03CC-45FD-A560-B26D63E13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09F90-2489-4936-AC70-3EE02F0899BC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ED382-77FA-4F05-A345-0F99F46E7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2D66E-A264-49FB-8F71-2C47D14914DF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B72A7-935A-4EE2-B9F4-AD10B3AA2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1A8AE-4D9D-483A-81F0-160C28F5CBE3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BE791-AB9C-49F8-94A8-1CA0D4F1F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4272-796F-4437-8C1B-CFD1E7B14F3E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2B590-5524-4F72-A889-8B5C970A1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FBEA5D-007A-4665-AE8A-C0CE8F412F7C}" type="datetimeFigureOut">
              <a:rPr lang="ru-RU"/>
              <a:pPr>
                <a:defRPr/>
              </a:pPr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50248F-2758-4210-9ECF-487679C37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D:\НАТАЛЬЯ\ИНТЕРНЕТ\ФОНЫ\абстрактные\9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0"/>
            <a:ext cx="912653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1" name="Picture 3" descr="C:\Users\User\Desktop\л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2087563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User\Desktop\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1628800"/>
            <a:ext cx="1649413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43608" y="692696"/>
            <a:ext cx="51845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БАШҠОРТ </a:t>
            </a:r>
          </a:p>
          <a:p>
            <a:pPr algn="ctr">
              <a:defRPr/>
            </a:pPr>
            <a:r>
              <a:rPr lang="ru-RU" sz="4000" b="1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ХАЛЫҠ</a:t>
            </a:r>
          </a:p>
          <a:p>
            <a:pPr algn="ctr">
              <a:defRPr/>
            </a:pPr>
            <a:r>
              <a:rPr lang="ru-RU" sz="4000" b="1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ЙОЛА </a:t>
            </a:r>
          </a:p>
          <a:p>
            <a:pPr algn="ctr">
              <a:defRPr/>
            </a:pPr>
            <a:r>
              <a:rPr lang="ru-RU" sz="4000" b="1" dirty="0" smtClean="0">
                <a:ln w="1905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БАЙРАМДАРЫ</a:t>
            </a:r>
            <a:endParaRPr lang="ru-RU" sz="4000" b="1" dirty="0">
              <a:ln w="1905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245939">
            <a:off x="91282" y="24606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65988" y="5013325"/>
            <a:ext cx="19573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13" y="4900613"/>
            <a:ext cx="1920875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573584">
            <a:off x="7266782" y="-794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771800" y="4221088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Төҙөнө:  25 –се һанлы Башҡорт балалар баҡсаһының музыка етәксеһе Ғәзизова Л.Р.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671691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</a:rPr>
              <a:t>“</a:t>
            </a:r>
            <a:r>
              <a:rPr lang="ru-RU" sz="2200" b="1" dirty="0" err="1" smtClean="0">
                <a:solidFill>
                  <a:srgbClr val="0070C0"/>
                </a:solidFill>
              </a:rPr>
              <a:t>Науруз</a:t>
            </a:r>
            <a:r>
              <a:rPr lang="ru-RU" sz="2200" b="1" dirty="0" smtClean="0">
                <a:solidFill>
                  <a:srgbClr val="0070C0"/>
                </a:solidFill>
              </a:rPr>
              <a:t>” – </a:t>
            </a:r>
            <a:r>
              <a:rPr lang="ru-RU" sz="2200" dirty="0" smtClean="0">
                <a:solidFill>
                  <a:srgbClr val="0070C0"/>
                </a:solidFill>
              </a:rPr>
              <a:t>фарсы </a:t>
            </a:r>
            <a:r>
              <a:rPr lang="ru-RU" sz="2200" dirty="0" err="1" smtClean="0">
                <a:solidFill>
                  <a:srgbClr val="0070C0"/>
                </a:solidFill>
              </a:rPr>
              <a:t>һүҙе</a:t>
            </a:r>
            <a:r>
              <a:rPr lang="ru-RU" sz="2200" dirty="0" smtClean="0">
                <a:solidFill>
                  <a:srgbClr val="0070C0"/>
                </a:solidFill>
              </a:rPr>
              <a:t>, “</a:t>
            </a:r>
            <a:r>
              <a:rPr lang="ru-RU" sz="2200" dirty="0" err="1" smtClean="0">
                <a:solidFill>
                  <a:srgbClr val="0070C0"/>
                </a:solidFill>
              </a:rPr>
              <a:t>яңы көн</a:t>
            </a:r>
            <a:r>
              <a:rPr lang="ru-RU" sz="2200" dirty="0" smtClean="0">
                <a:solidFill>
                  <a:srgbClr val="0070C0"/>
                </a:solidFill>
              </a:rPr>
              <a:t>” </a:t>
            </a:r>
            <a:r>
              <a:rPr lang="ru-RU" sz="2200" dirty="0" err="1" smtClean="0">
                <a:solidFill>
                  <a:srgbClr val="0070C0"/>
                </a:solidFill>
              </a:rPr>
              <a:t>тигәнде аңлата</a:t>
            </a:r>
            <a:r>
              <a:rPr lang="ru-RU" sz="2200" dirty="0" smtClean="0">
                <a:solidFill>
                  <a:srgbClr val="0070C0"/>
                </a:solidFill>
              </a:rPr>
              <a:t>. Был байрам </a:t>
            </a:r>
            <a:r>
              <a:rPr lang="ru-RU" sz="2200" dirty="0" err="1" smtClean="0">
                <a:solidFill>
                  <a:srgbClr val="0070C0"/>
                </a:solidFill>
              </a:rPr>
              <a:t>көн менән төн тиңләшкән мәлдә </a:t>
            </a:r>
            <a:r>
              <a:rPr lang="ru-RU" sz="2200" dirty="0" smtClean="0">
                <a:solidFill>
                  <a:srgbClr val="0070C0"/>
                </a:solidFill>
              </a:rPr>
              <a:t>(21-25 </a:t>
            </a:r>
            <a:r>
              <a:rPr lang="ru-RU" sz="2200" dirty="0" err="1" smtClean="0">
                <a:solidFill>
                  <a:srgbClr val="0070C0"/>
                </a:solidFill>
              </a:rPr>
              <a:t>мартта</a:t>
            </a:r>
            <a:r>
              <a:rPr lang="ru-RU" sz="2200" dirty="0" smtClean="0">
                <a:solidFill>
                  <a:srgbClr val="0070C0"/>
                </a:solidFill>
              </a:rPr>
              <a:t>) </a:t>
            </a:r>
            <a:r>
              <a:rPr lang="ru-RU" sz="2200" dirty="0" err="1" smtClean="0">
                <a:solidFill>
                  <a:srgbClr val="0070C0"/>
                </a:solidFill>
              </a:rPr>
              <a:t>башлана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ла</a:t>
            </a:r>
            <a:r>
              <a:rPr lang="ru-RU" sz="2200" dirty="0" smtClean="0">
                <a:solidFill>
                  <a:srgbClr val="0070C0"/>
                </a:solidFill>
              </a:rPr>
              <a:t> ай </a:t>
            </a:r>
            <a:r>
              <a:rPr lang="ru-RU" sz="2200" dirty="0" err="1" smtClean="0">
                <a:solidFill>
                  <a:srgbClr val="0070C0"/>
                </a:solidFill>
              </a:rPr>
              <a:t>ахырына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тиклем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һуҙыла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</a:rPr>
              <a:t>Наурузға алдан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әҙерләнеп ҡуялар.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Һәр </a:t>
            </a:r>
            <a:r>
              <a:rPr lang="ru-RU" sz="2200" dirty="0" smtClean="0">
                <a:solidFill>
                  <a:srgbClr val="0070C0"/>
                </a:solidFill>
              </a:rPr>
              <a:t>кем, </a:t>
            </a:r>
            <a:r>
              <a:rPr lang="ru-RU" sz="2200" dirty="0" err="1" smtClean="0">
                <a:solidFill>
                  <a:srgbClr val="0070C0"/>
                </a:solidFill>
              </a:rPr>
              <a:t>һәр ауыл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хәленән килгәнсә йыйына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уйын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төрҙәрен уйлай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ҡайһы ерҙә ҡайһыныһын ойоштороу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тураһында һүҙ беркетелә.</a:t>
            </a:r>
            <a:endParaRPr lang="ru-RU" sz="22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</a:rPr>
              <a:t>Науруз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тыуған көндө һәр өйҙә һый әҙерләнә.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Айырыуса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бешкән итте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табаҡҡа турап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шуның өҫтөнә килелә төйөп быҡтырылған бойҙай һалынған ашҡа өҫтөнлөк бирелә.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err="1" smtClean="0">
                <a:solidFill>
                  <a:srgbClr val="0070C0"/>
                </a:solidFill>
              </a:rPr>
              <a:t>Науруз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йылға </a:t>
            </a:r>
            <a:r>
              <a:rPr lang="ru-RU" sz="2200" dirty="0" smtClean="0">
                <a:solidFill>
                  <a:srgbClr val="0070C0"/>
                </a:solidFill>
              </a:rPr>
              <a:t>баш </a:t>
            </a:r>
            <a:r>
              <a:rPr lang="ru-RU" sz="2200" dirty="0" err="1" smtClean="0">
                <a:solidFill>
                  <a:srgbClr val="0070C0"/>
                </a:solidFill>
              </a:rPr>
              <a:t>булыр</a:t>
            </a:r>
            <a:r>
              <a:rPr lang="ru-RU" sz="2200" dirty="0" smtClean="0">
                <a:solidFill>
                  <a:srgbClr val="0070C0"/>
                </a:solidFill>
              </a:rPr>
              <a:t>,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err="1" smtClean="0">
                <a:solidFill>
                  <a:srgbClr val="0070C0"/>
                </a:solidFill>
              </a:rPr>
              <a:t>Бойҙай ашҡа баш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булыр</a:t>
            </a:r>
            <a:r>
              <a:rPr lang="ru-RU" sz="2200" dirty="0" smtClean="0">
                <a:solidFill>
                  <a:srgbClr val="0070C0"/>
                </a:solidFill>
              </a:rPr>
              <a:t>,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err="1" smtClean="0">
                <a:solidFill>
                  <a:srgbClr val="0070C0"/>
                </a:solidFill>
              </a:rPr>
              <a:t>Йылдың башы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уң булһын</a:t>
            </a:r>
            <a:r>
              <a:rPr lang="ru-RU" sz="2200" dirty="0" smtClean="0">
                <a:solidFill>
                  <a:srgbClr val="0070C0"/>
                </a:solidFill>
              </a:rPr>
              <a:t>!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err="1" smtClean="0">
                <a:solidFill>
                  <a:srgbClr val="0070C0"/>
                </a:solidFill>
              </a:rPr>
              <a:t>Ризығы </a:t>
            </a:r>
            <a:r>
              <a:rPr lang="ru-RU" sz="2200" dirty="0" smtClean="0">
                <a:solidFill>
                  <a:srgbClr val="0070C0"/>
                </a:solidFill>
              </a:rPr>
              <a:t>мул </a:t>
            </a:r>
            <a:r>
              <a:rPr lang="ru-RU" sz="2200" dirty="0" err="1" smtClean="0">
                <a:solidFill>
                  <a:srgbClr val="0070C0"/>
                </a:solidFill>
              </a:rPr>
              <a:t>булһын</a:t>
            </a:r>
            <a:r>
              <a:rPr lang="ru-RU" sz="2200" dirty="0" smtClean="0">
                <a:solidFill>
                  <a:srgbClr val="0070C0"/>
                </a:solidFill>
              </a:rPr>
              <a:t>!- тип </a:t>
            </a:r>
            <a:r>
              <a:rPr lang="ru-RU" sz="2200" dirty="0" err="1" smtClean="0">
                <a:solidFill>
                  <a:srgbClr val="0070C0"/>
                </a:solidFill>
              </a:rPr>
              <a:t>һамаҡлайҙар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Шулай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әйтә-әйтә, тәүҙә бойҙайҙы ауыҙ итәләр, сөнки ул</a:t>
            </a:r>
            <a:r>
              <a:rPr lang="ru-RU" sz="2200" dirty="0" smtClean="0">
                <a:solidFill>
                  <a:srgbClr val="0070C0"/>
                </a:solidFill>
              </a:rPr>
              <a:t> — </a:t>
            </a:r>
            <a:r>
              <a:rPr lang="ru-RU" sz="2200" dirty="0" err="1" smtClean="0">
                <a:solidFill>
                  <a:srgbClr val="0070C0"/>
                </a:solidFill>
              </a:rPr>
              <a:t>аштың иң өлкәне.</a:t>
            </a:r>
            <a:endParaRPr lang="ru-RU" sz="22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</a:rPr>
              <a:t>Науруз</a:t>
            </a:r>
            <a:r>
              <a:rPr lang="ru-RU" sz="2200" dirty="0" smtClean="0">
                <a:solidFill>
                  <a:srgbClr val="0070C0"/>
                </a:solidFill>
              </a:rPr>
              <a:t> байрамы </a:t>
            </a:r>
            <a:r>
              <a:rPr lang="ru-RU" sz="2200" dirty="0" err="1" smtClean="0">
                <a:solidFill>
                  <a:srgbClr val="0070C0"/>
                </a:solidFill>
              </a:rPr>
              <a:t>башланғас </a:t>
            </a:r>
            <a:r>
              <a:rPr lang="ru-RU" sz="2200" dirty="0" smtClean="0">
                <a:solidFill>
                  <a:srgbClr val="0070C0"/>
                </a:solidFill>
              </a:rPr>
              <a:t>та, </a:t>
            </a:r>
            <a:r>
              <a:rPr lang="ru-RU" sz="2200" dirty="0" err="1" smtClean="0">
                <a:solidFill>
                  <a:srgbClr val="0070C0"/>
                </a:solidFill>
              </a:rPr>
              <a:t>иртә менән бөтә бала-саға, йәштәр, үҫмерҙәр ауыл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ҡарттарын күреп сығырға тейеш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Һәр өйгә инеп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"Әссәләмәғәләйкүм!"</a:t>
            </a:r>
            <a:r>
              <a:rPr lang="ru-RU" sz="2200" dirty="0" smtClean="0">
                <a:solidFill>
                  <a:srgbClr val="0070C0"/>
                </a:solidFill>
              </a:rPr>
              <a:t> - тип </a:t>
            </a:r>
            <a:r>
              <a:rPr lang="ru-RU" sz="2200" dirty="0" err="1" smtClean="0">
                <a:solidFill>
                  <a:srgbClr val="0070C0"/>
                </a:solidFill>
              </a:rPr>
              <a:t>сәләм биреп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ике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ҡуллап оло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кешеләр менән күрешәләр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уларҙан фатиха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алалар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4800" dirty="0" smtClean="0"/>
              <a:t>      </a:t>
            </a:r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НАУРЫЗ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0" name="Picture 2" descr="C:\Users\Home\Desktop\ДЛЯ ПРЕЗЕНТАЦИИ\pdW0BNjfv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839972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E:\ФОТКИ\ФОТО ШЭЖЭРЭ\IMG_1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12976"/>
            <a:ext cx="4572000" cy="3429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556201">
            <a:off x="-139854" y="4941549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026843">
            <a:off x="7387574" y="-201652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1340768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200" b="1" dirty="0" smtClean="0"/>
              <a:t>   </a:t>
            </a:r>
            <a:r>
              <a:rPr lang="ru-RU" sz="2200" b="1" dirty="0" err="1" smtClean="0"/>
              <a:t>Ҡар һыуына барыу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йолаһы</a:t>
            </a:r>
            <a:r>
              <a:rPr lang="ru-RU" sz="2200" dirty="0" err="1" smtClean="0"/>
              <a:t> </a:t>
            </a:r>
            <a:r>
              <a:rPr lang="ru-RU" sz="2200" dirty="0" smtClean="0"/>
              <a:t>— </a:t>
            </a:r>
            <a:r>
              <a:rPr lang="ru-RU" sz="2200" dirty="0" err="1" smtClean="0"/>
              <a:t>башҡорттар араһында киң генә таралған йола</a:t>
            </a:r>
            <a:r>
              <a:rPr lang="ru-RU" sz="2200" dirty="0" smtClean="0"/>
              <a:t>. </a:t>
            </a:r>
            <a:r>
              <a:rPr lang="ru-RU" sz="2200" dirty="0" err="1" smtClean="0"/>
              <a:t>Яҙын ҡарҙар иреп</a:t>
            </a:r>
            <a:r>
              <a:rPr lang="ru-RU" sz="2200" dirty="0" smtClean="0"/>
              <a:t>, </a:t>
            </a:r>
            <a:r>
              <a:rPr lang="ru-RU" sz="2200" dirty="0" err="1" smtClean="0"/>
              <a:t>гөрләүектәр ағып ятҡан мәлдә үткәрелгән.</a:t>
            </a:r>
            <a:r>
              <a:rPr lang="ru-RU" sz="2200" dirty="0" smtClean="0"/>
              <a:t> </a:t>
            </a:r>
            <a:r>
              <a:rPr lang="ru-RU" sz="2200" dirty="0" err="1" smtClean="0"/>
              <a:t>Ҡыш буйы</a:t>
            </a:r>
            <a:r>
              <a:rPr lang="ru-RU" sz="2200" dirty="0" smtClean="0"/>
              <a:t> </a:t>
            </a:r>
            <a:r>
              <a:rPr lang="ru-RU" sz="2200" dirty="0" err="1" smtClean="0"/>
              <a:t>ялыҡҡан күңелдәрҙе күтәреүҙең бер</a:t>
            </a:r>
            <a:r>
              <a:rPr lang="ru-RU" sz="2200" dirty="0" smtClean="0"/>
              <a:t> </a:t>
            </a:r>
            <a:r>
              <a:rPr lang="ru-RU" sz="2200" dirty="0" err="1" smtClean="0"/>
              <a:t>сараһы ла</a:t>
            </a:r>
            <a:r>
              <a:rPr lang="ru-RU" sz="2200" dirty="0" smtClean="0"/>
              <a:t> </a:t>
            </a:r>
            <a:r>
              <a:rPr lang="ru-RU" sz="2200" dirty="0" err="1" smtClean="0"/>
              <a:t>булып</a:t>
            </a:r>
            <a:r>
              <a:rPr lang="ru-RU" sz="2200" dirty="0" smtClean="0"/>
              <a:t> </a:t>
            </a:r>
            <a:r>
              <a:rPr lang="ru-RU" sz="2200" dirty="0" err="1" smtClean="0"/>
              <a:t>торған.</a:t>
            </a:r>
            <a:r>
              <a:rPr lang="ru-RU" sz="2200" dirty="0" smtClean="0"/>
              <a:t> </a:t>
            </a:r>
            <a:r>
              <a:rPr lang="ru-RU" sz="2200" dirty="0" err="1" smtClean="0"/>
              <a:t>Көҙҙән үк ҡар һыуы алына</a:t>
            </a:r>
            <a:r>
              <a:rPr lang="ru-RU" sz="2200" dirty="0" smtClean="0"/>
              <a:t> </a:t>
            </a:r>
            <a:r>
              <a:rPr lang="ru-RU" sz="2200" dirty="0" err="1" smtClean="0"/>
              <a:t>торған уйым</a:t>
            </a:r>
            <a:r>
              <a:rPr lang="ru-RU" sz="2200" dirty="0" smtClean="0"/>
              <a:t>, </a:t>
            </a:r>
            <a:r>
              <a:rPr lang="ru-RU" sz="2200" dirty="0" err="1" smtClean="0"/>
              <a:t>соҡор билдәләнгән.</a:t>
            </a:r>
            <a:r>
              <a:rPr lang="ru-RU" sz="2200" dirty="0" smtClean="0"/>
              <a:t> </a:t>
            </a:r>
            <a:r>
              <a:rPr lang="ru-RU" sz="2200" dirty="0" err="1" smtClean="0"/>
              <a:t>Ул</a:t>
            </a:r>
            <a:r>
              <a:rPr lang="ru-RU" sz="2200" dirty="0" smtClean="0"/>
              <a:t> </a:t>
            </a:r>
            <a:r>
              <a:rPr lang="ru-RU" sz="2200" dirty="0" err="1" smtClean="0"/>
              <a:t>тирәлә сүп </a:t>
            </a:r>
            <a:r>
              <a:rPr lang="ru-RU" sz="2200" dirty="0" smtClean="0"/>
              <a:t>- </a:t>
            </a:r>
            <a:r>
              <a:rPr lang="ru-RU" sz="2200" dirty="0" err="1" smtClean="0"/>
              <a:t>сар</a:t>
            </a:r>
            <a:r>
              <a:rPr lang="ru-RU" sz="2200" dirty="0" smtClean="0"/>
              <a:t> </a:t>
            </a:r>
            <a:r>
              <a:rPr lang="ru-RU" sz="2200" dirty="0" err="1" smtClean="0"/>
              <a:t>ташлау</a:t>
            </a:r>
            <a:r>
              <a:rPr lang="ru-RU" sz="2200" dirty="0" smtClean="0"/>
              <a:t>, </a:t>
            </a:r>
            <a:r>
              <a:rPr lang="ru-RU" sz="2200" dirty="0" err="1" smtClean="0"/>
              <a:t>ярау</a:t>
            </a:r>
            <a:r>
              <a:rPr lang="ru-RU" sz="2200" dirty="0" smtClean="0"/>
              <a:t> </a:t>
            </a:r>
            <a:r>
              <a:rPr lang="ru-RU" sz="2200" dirty="0" err="1" smtClean="0"/>
              <a:t>итеү тыйылған.</a:t>
            </a:r>
            <a:r>
              <a:rPr lang="ru-RU" sz="2200" dirty="0" smtClean="0"/>
              <a:t> </a:t>
            </a:r>
            <a:r>
              <a:rPr lang="ru-RU" sz="2200" dirty="0" err="1" smtClean="0"/>
              <a:t>Ауылдан</a:t>
            </a:r>
            <a:r>
              <a:rPr lang="ru-RU" sz="2200" dirty="0" smtClean="0"/>
              <a:t> </a:t>
            </a:r>
            <a:r>
              <a:rPr lang="ru-RU" sz="2200" dirty="0" err="1" smtClean="0"/>
              <a:t>ярты</a:t>
            </a:r>
            <a:r>
              <a:rPr lang="ru-RU" sz="2200" dirty="0" smtClean="0"/>
              <a:t> </a:t>
            </a:r>
            <a:r>
              <a:rPr lang="ru-RU" sz="2200" dirty="0" err="1" smtClean="0"/>
              <a:t>саҡрым тирәһе алыҫлыҡта булған.</a:t>
            </a:r>
            <a:endParaRPr lang="ru-RU" sz="2200" dirty="0" smtClean="0"/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/>
              <a:t>   </a:t>
            </a:r>
            <a:r>
              <a:rPr lang="ru-RU" sz="2200" dirty="0" err="1" smtClean="0"/>
              <a:t>Ерҙәр асыла</a:t>
            </a:r>
            <a:r>
              <a:rPr lang="ru-RU" sz="2200" dirty="0" smtClean="0"/>
              <a:t> </a:t>
            </a:r>
            <a:r>
              <a:rPr lang="ru-RU" sz="2200" dirty="0" err="1" smtClean="0"/>
              <a:t>төшкәс, йәш ҡыҙҙар һәм килендәр көйәнтәләр алып</a:t>
            </a:r>
            <a:r>
              <a:rPr lang="ru-RU" sz="2200" dirty="0" smtClean="0"/>
              <a:t>, </a:t>
            </a:r>
            <a:r>
              <a:rPr lang="ru-RU" sz="2200" dirty="0" err="1" smtClean="0"/>
              <a:t>йырлашып</a:t>
            </a:r>
            <a:r>
              <a:rPr lang="ru-RU" sz="2200" dirty="0" smtClean="0"/>
              <a:t> </a:t>
            </a:r>
            <a:r>
              <a:rPr lang="ru-RU" sz="2200" dirty="0" err="1" smtClean="0"/>
              <a:t>ҡар һыуы алып</a:t>
            </a:r>
            <a:r>
              <a:rPr lang="ru-RU" sz="2200" dirty="0" smtClean="0"/>
              <a:t> </a:t>
            </a:r>
            <a:r>
              <a:rPr lang="ru-RU" sz="2200" dirty="0" err="1" smtClean="0"/>
              <a:t>ҡайтҡандар.</a:t>
            </a:r>
            <a:r>
              <a:rPr lang="ru-RU" sz="2200" dirty="0" smtClean="0"/>
              <a:t> Был </a:t>
            </a:r>
            <a:r>
              <a:rPr lang="ru-RU" sz="2200" dirty="0" err="1" smtClean="0"/>
              <a:t>бөтә ауыл</a:t>
            </a:r>
            <a:r>
              <a:rPr lang="ru-RU" sz="2200" dirty="0" smtClean="0"/>
              <a:t> </a:t>
            </a:r>
            <a:r>
              <a:rPr lang="ru-RU" sz="2200" dirty="0" err="1" smtClean="0"/>
              <a:t>менән </a:t>
            </a:r>
            <a:r>
              <a:rPr lang="ru-RU" sz="2200" dirty="0" smtClean="0"/>
              <a:t>байрам </a:t>
            </a:r>
            <a:r>
              <a:rPr lang="ru-RU" sz="2200" dirty="0" err="1" smtClean="0"/>
              <a:t>итеү йолаһы ла</a:t>
            </a:r>
            <a:r>
              <a:rPr lang="ru-RU" sz="2200" dirty="0" smtClean="0"/>
              <a:t>. </a:t>
            </a:r>
          </a:p>
          <a:p>
            <a:pPr algn="just"/>
            <a:r>
              <a:rPr lang="ru-RU" sz="2200" dirty="0" err="1" smtClean="0"/>
              <a:t>Ҡар һыуы таҙа ла</a:t>
            </a:r>
            <a:r>
              <a:rPr lang="ru-RU" sz="2200" dirty="0" smtClean="0"/>
              <a:t>, </a:t>
            </a:r>
            <a:r>
              <a:rPr lang="ru-RU" sz="2200" dirty="0" err="1" smtClean="0"/>
              <a:t>шифалы</a:t>
            </a:r>
            <a:r>
              <a:rPr lang="ru-RU" sz="2200" dirty="0" smtClean="0"/>
              <a:t> </a:t>
            </a:r>
            <a:r>
              <a:rPr lang="ru-RU" sz="2200" dirty="0" err="1" smtClean="0"/>
              <a:t>ла</a:t>
            </a:r>
            <a:r>
              <a:rPr lang="ru-RU" sz="2200" dirty="0" smtClean="0"/>
              <a:t> </a:t>
            </a:r>
            <a:r>
              <a:rPr lang="ru-RU" sz="2200" dirty="0" err="1" smtClean="0"/>
              <a:t>булған.</a:t>
            </a:r>
            <a:r>
              <a:rPr lang="ru-RU" sz="2200" dirty="0" smtClean="0"/>
              <a:t> </a:t>
            </a:r>
            <a:r>
              <a:rPr lang="ru-RU" sz="2200" dirty="0" err="1" smtClean="0"/>
              <a:t>Ҡыҙҙар йырҙар йырлап</a:t>
            </a:r>
            <a:r>
              <a:rPr lang="ru-RU" sz="2200" dirty="0" smtClean="0"/>
              <a:t>, </a:t>
            </a:r>
            <a:r>
              <a:rPr lang="ru-RU" sz="2200" dirty="0" err="1" smtClean="0"/>
              <a:t>күңел асып</a:t>
            </a:r>
            <a:r>
              <a:rPr lang="ru-RU" sz="2200" dirty="0" smtClean="0"/>
              <a:t> </a:t>
            </a:r>
            <a:r>
              <a:rPr lang="ru-RU" sz="2200" dirty="0" err="1" smtClean="0"/>
              <a:t>һыу алып</a:t>
            </a:r>
            <a:r>
              <a:rPr lang="ru-RU" sz="2200" dirty="0" smtClean="0"/>
              <a:t> </a:t>
            </a:r>
            <a:r>
              <a:rPr lang="ru-RU" sz="2200" dirty="0" err="1" smtClean="0"/>
              <a:t>ҡайтҡандар.</a:t>
            </a:r>
            <a:r>
              <a:rPr lang="ru-RU" sz="2200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/>
              <a:t>   </a:t>
            </a:r>
            <a:r>
              <a:rPr lang="ru-RU" sz="2200" dirty="0" err="1" smtClean="0"/>
              <a:t>Һыуҙы алып</a:t>
            </a:r>
            <a:r>
              <a:rPr lang="ru-RU" sz="2200" dirty="0" smtClean="0"/>
              <a:t> </a:t>
            </a:r>
            <a:r>
              <a:rPr lang="ru-RU" sz="2200" dirty="0" err="1" smtClean="0"/>
              <a:t>ҡайтҡас, ҡатын-ҡыҙҙар унан</a:t>
            </a:r>
            <a:r>
              <a:rPr lang="ru-RU" sz="2200" dirty="0" smtClean="0"/>
              <a:t> </a:t>
            </a:r>
            <a:r>
              <a:rPr lang="ru-RU" sz="2200" dirty="0" err="1" smtClean="0"/>
              <a:t>сәй ҡайнатҡан, </a:t>
            </a:r>
            <a:r>
              <a:rPr lang="ru-RU" sz="2200" dirty="0" smtClean="0"/>
              <a:t>бит, </a:t>
            </a:r>
            <a:r>
              <a:rPr lang="ru-RU" sz="2200" dirty="0" err="1" smtClean="0"/>
              <a:t>сәс йыуған.</a:t>
            </a:r>
            <a:r>
              <a:rPr lang="ru-RU" sz="2200" dirty="0" smtClean="0"/>
              <a:t> </a:t>
            </a:r>
            <a:r>
              <a:rPr lang="ru-RU" sz="2200" dirty="0" err="1" smtClean="0"/>
              <a:t>Әсәләр </a:t>
            </a:r>
            <a:r>
              <a:rPr lang="ru-RU" sz="2200" dirty="0" smtClean="0"/>
              <a:t>был </a:t>
            </a:r>
            <a:r>
              <a:rPr lang="ru-RU" sz="2200" dirty="0" err="1" smtClean="0"/>
              <a:t>һыу менән балаларын</a:t>
            </a:r>
            <a:r>
              <a:rPr lang="ru-RU" sz="2200" dirty="0" smtClean="0"/>
              <a:t> </a:t>
            </a:r>
            <a:r>
              <a:rPr lang="ru-RU" sz="2200" dirty="0" err="1" smtClean="0"/>
              <a:t>ҡойондорған</a:t>
            </a:r>
            <a:r>
              <a:rPr lang="ru-RU" sz="22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40466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ҠАР ҺЫУЫНА БАРЫУ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6626" name="Picture 2" descr="E:\ФОТКИ\ФОТО ШЭЖЭРЭ\IMG_1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85444"/>
            <a:ext cx="4896544" cy="3672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E:\ФОТКИ\IMG_43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9283" y="0"/>
            <a:ext cx="5154717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-180528" y="-171400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5157192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764704"/>
            <a:ext cx="8280920" cy="640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 err="1" smtClean="0">
                <a:solidFill>
                  <a:srgbClr val="0070C0"/>
                </a:solidFill>
                <a:cs typeface="Times New Roman" pitchFamily="18" charset="0"/>
              </a:rPr>
              <a:t>Кәкүк сәйе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 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—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йылдың уңышлы килеүен теләп, 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борон-борон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замандан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үткәрелә торған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 байрам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йолаһы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Ул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ғәҙәттә 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май 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айында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үткәрелә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Иртәгә кәкүк сәйенә сығабыҙ тигән көндө малайҙар, өйҙән өйгә йөрөп, аҙыҡ-түлек, һый йыя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Уларға хужабикәләр тәм-том, төрлө ризыҡтар биреп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сығара, ошо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ризыҡтан 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байрам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табыны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самауыр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ҡайнатып сәй әҙерләнә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Кәкүк сәйенә ғәҙәттә ҡатын-ҡыҙ, бала-саға ғына сыға.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Байрам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үткәреү өсөн кәкүк тауышы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ишетелеп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торорлоҡ урын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— урман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ситтәре һайлана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Аш-һыу әҙер булғансы, йәш-елкенсәк бейеү, уйын-көлкө ойоштора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Унда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«Аҡ тирәк-күк тирәк уйыны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», «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Наза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»,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«Өсөнсөбөҙ 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—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артыҡ», «һәпәләк»  тигән һәм ҡыуышып, хәрәкәтләнеп уйнай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торған уйындар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өҫтөнлөк итә.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Табынға ултырышҡас, өлкән йәштәге апай-инәйҙәр йылдың матур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килеүен, ашлыҡ-бесәндең уңыуын, илгә ырыҫ ҡуныуын, халыҡҡа иман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ҡайтыуын теләп доға уҡый.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Аштан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һуң уйын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яңынан башлана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 Был юлы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сиратлашып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кәкүктән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йәш һорайҙар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, 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кәкүккә арнап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cs typeface="Times New Roman" pitchFamily="18" charset="0"/>
              </a:rPr>
              <a:t>сығарылған йырҙар башҡарып ярышалар</a:t>
            </a:r>
            <a:r>
              <a:rPr lang="ru-RU" sz="2200" dirty="0" smtClean="0">
                <a:solidFill>
                  <a:srgbClr val="0070C0"/>
                </a:solidFill>
                <a:cs typeface="Times New Roman" pitchFamily="18" charset="0"/>
              </a:rPr>
              <a:t>.</a:t>
            </a:r>
            <a:endParaRPr lang="ru-RU" sz="22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26064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КӘКҮК</a:t>
            </a:r>
            <a:r>
              <a:rPr lang="ba-RU" sz="2400" dirty="0" smtClean="0"/>
              <a:t> </a:t>
            </a:r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СӘЙЕ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E:\ФОТКИ\ФОТО ШЭЖЭРЭ\IMG_1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6144" y="3356992"/>
            <a:ext cx="514785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Home\Desktop\ДЛЯ ПРЕЗЕНТАЦИИ\pLmzYNBSHH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567756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0" y="4937125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020272" y="0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987824" y="26064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ҺАБАНТУЙ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836712"/>
            <a:ext cx="889248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b="1" dirty="0" smtClean="0">
                <a:solidFill>
                  <a:srgbClr val="0070C0"/>
                </a:solidFill>
              </a:rPr>
              <a:t>ҺАБАНТУЙ </a:t>
            </a:r>
            <a:r>
              <a:rPr lang="ru-RU" sz="2200" dirty="0" smtClean="0">
                <a:solidFill>
                  <a:srgbClr val="0070C0"/>
                </a:solidFill>
              </a:rPr>
              <a:t>- </a:t>
            </a:r>
            <a:r>
              <a:rPr lang="ru-RU" sz="2200" dirty="0" err="1" smtClean="0">
                <a:solidFill>
                  <a:srgbClr val="0070C0"/>
                </a:solidFill>
              </a:rPr>
              <a:t>башҡорттарҙың боронғо </a:t>
            </a:r>
            <a:r>
              <a:rPr lang="ru-RU" sz="2200" dirty="0" smtClean="0">
                <a:solidFill>
                  <a:srgbClr val="0070C0"/>
                </a:solidFill>
              </a:rPr>
              <a:t>байрамы. </a:t>
            </a:r>
            <a:r>
              <a:rPr lang="ru-RU" sz="2200" dirty="0" err="1" smtClean="0">
                <a:solidFill>
                  <a:srgbClr val="0070C0"/>
                </a:solidFill>
              </a:rPr>
              <a:t>Ул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яҙғы сәсеү эштәре менән малға бесән әҙерләу араһында үткәрелә.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Ауылда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өй беренсә йөрөп һабантуйға –һебә йыйыу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(бүләк йыйыу</a:t>
            </a:r>
            <a:r>
              <a:rPr lang="ru-RU" sz="2200" dirty="0" smtClean="0">
                <a:solidFill>
                  <a:srgbClr val="0070C0"/>
                </a:solidFill>
              </a:rPr>
              <a:t>). </a:t>
            </a:r>
            <a:r>
              <a:rPr lang="ru-RU" sz="2200" dirty="0" err="1" smtClean="0">
                <a:solidFill>
                  <a:srgbClr val="0070C0"/>
                </a:solidFill>
              </a:rPr>
              <a:t>Һебә йыйыусыларға хужалар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таҫтамал, яулыҡ, аҙыҡ-түлек биреп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сығара.</a:t>
            </a:r>
            <a:endParaRPr lang="ru-RU" sz="2200" dirty="0" smtClean="0">
              <a:solidFill>
                <a:srgbClr val="0070C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</a:rPr>
              <a:t>Һабантуй башланғас, ҡор башы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(майҙың атаһы 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тиҙәр</a:t>
            </a:r>
            <a:r>
              <a:rPr lang="ru-RU" sz="2200" dirty="0" smtClean="0">
                <a:solidFill>
                  <a:srgbClr val="0070C0"/>
                </a:solidFill>
              </a:rPr>
              <a:t>) </a:t>
            </a:r>
            <a:r>
              <a:rPr lang="ru-RU" sz="2200" dirty="0" err="1" smtClean="0">
                <a:solidFill>
                  <a:srgbClr val="0070C0"/>
                </a:solidFill>
              </a:rPr>
              <a:t>халыҡты ҡотлап, изге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теләк теләй, Һәр ауыл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ҡаҙан аҫып, байрамға атап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һуйған һуғымын бешергән, ситтән килгән ҡунаҡтарҙы бүлешеп алып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һыйлаған, хөрмәт иткән.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Һуғым башын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йәки </a:t>
            </a:r>
            <a:r>
              <a:rPr lang="ru-RU" sz="2200" dirty="0" smtClean="0">
                <a:solidFill>
                  <a:srgbClr val="0070C0"/>
                </a:solidFill>
              </a:rPr>
              <a:t>баш </a:t>
            </a:r>
            <a:r>
              <a:rPr lang="ru-RU" sz="2200" dirty="0" err="1" smtClean="0">
                <a:solidFill>
                  <a:srgbClr val="0070C0"/>
                </a:solidFill>
              </a:rPr>
              <a:t>итен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ҡарттарға илтеп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биргәндәр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Йола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буйынса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уны</a:t>
            </a:r>
            <a:r>
              <a:rPr lang="ru-RU" sz="2200" dirty="0" smtClean="0">
                <a:solidFill>
                  <a:srgbClr val="0070C0"/>
                </a:solidFill>
              </a:rPr>
              <a:t>, баш </a:t>
            </a:r>
            <a:r>
              <a:rPr lang="ru-RU" sz="2200" dirty="0" err="1" smtClean="0">
                <a:solidFill>
                  <a:srgbClr val="0070C0"/>
                </a:solidFill>
              </a:rPr>
              <a:t>эйеп</a:t>
            </a:r>
            <a:r>
              <a:rPr lang="ru-RU" sz="2200" dirty="0" smtClean="0">
                <a:solidFill>
                  <a:srgbClr val="0070C0"/>
                </a:solidFill>
              </a:rPr>
              <a:t>, батыр </a:t>
            </a:r>
            <a:r>
              <a:rPr lang="ru-RU" sz="2200" dirty="0" err="1" smtClean="0">
                <a:solidFill>
                  <a:srgbClr val="0070C0"/>
                </a:solidFill>
              </a:rPr>
              <a:t>килтергән</a:t>
            </a:r>
            <a:r>
              <a:rPr lang="ru-RU" sz="2200" dirty="0" smtClean="0">
                <a:solidFill>
                  <a:srgbClr val="0070C0"/>
                </a:solidFill>
              </a:rPr>
              <a:t>..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</a:rPr>
              <a:t>Һабантуйҙа егеттәр милли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көрәштә көс һынашҡан, һырғауылға үрмәләү, тоҡ менән һуғышыу, атта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сабышыу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һ.</a:t>
            </a:r>
            <a:r>
              <a:rPr lang="ru-RU" sz="2200" dirty="0" smtClean="0">
                <a:solidFill>
                  <a:srgbClr val="0070C0"/>
                </a:solidFill>
              </a:rPr>
              <a:t> б. </a:t>
            </a:r>
            <a:r>
              <a:rPr lang="ru-RU" sz="2200" dirty="0" err="1" smtClean="0">
                <a:solidFill>
                  <a:srgbClr val="0070C0"/>
                </a:solidFill>
              </a:rPr>
              <a:t>халыҡ уйындары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үткәрелгән.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Сәсәндәр, ҡурайсылар, йыраусылар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бейеүселәр үҙ-ара ярышҡан.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Йылдың уңышлы килеүен теләп доға уҡығандар.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</a:rPr>
              <a:t>Элек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һабантуй бер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нисә көн барған.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Һәр ырыу</a:t>
            </a:r>
            <a:r>
              <a:rPr lang="ru-RU" sz="2200" dirty="0" smtClean="0">
                <a:solidFill>
                  <a:srgbClr val="0070C0"/>
                </a:solidFill>
              </a:rPr>
              <a:t>, ара </a:t>
            </a:r>
            <a:r>
              <a:rPr lang="ru-RU" sz="2200" dirty="0" err="1" smtClean="0">
                <a:solidFill>
                  <a:srgbClr val="0070C0"/>
                </a:solidFill>
              </a:rPr>
              <a:t>үҙенең </a:t>
            </a:r>
            <a:r>
              <a:rPr lang="ru-RU" sz="2200" dirty="0" smtClean="0">
                <a:solidFill>
                  <a:srgbClr val="0070C0"/>
                </a:solidFill>
              </a:rPr>
              <a:t>бар </a:t>
            </a:r>
            <a:r>
              <a:rPr lang="ru-RU" sz="2200" dirty="0" err="1" smtClean="0">
                <a:solidFill>
                  <a:srgbClr val="0070C0"/>
                </a:solidFill>
              </a:rPr>
              <a:t>һәләтен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батырҙарын күрһәтергә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һәр ҡайһыһы тирмәләрҙә ҡунаҡ булып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сығырға тейеш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булған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Йыйын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бағанаһына тамғалар ырып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ырыу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араһында тоғролоҡҡа </a:t>
            </a:r>
            <a:r>
              <a:rPr lang="ru-RU" sz="2200" dirty="0" smtClean="0">
                <a:solidFill>
                  <a:srgbClr val="0070C0"/>
                </a:solidFill>
              </a:rPr>
              <a:t>ант </a:t>
            </a:r>
            <a:r>
              <a:rPr lang="ru-RU" sz="2200" dirty="0" err="1" smtClean="0">
                <a:solidFill>
                  <a:srgbClr val="0070C0"/>
                </a:solidFill>
              </a:rPr>
              <a:t>әйтешеү үткән</a:t>
            </a:r>
            <a:r>
              <a:rPr lang="ru-RU" sz="2200" dirty="0" smtClean="0">
                <a:solidFill>
                  <a:srgbClr val="0070C0"/>
                </a:solidFill>
              </a:rPr>
              <a:t>.</a:t>
            </a:r>
            <a:endParaRPr lang="ru-RU" sz="2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2" name="Picture 2" descr="E:\ФОТКИ\IMG_7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35361"/>
            <a:ext cx="5496630" cy="4122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E:\ФОТКИ\ФОТО ШЭЖЭРЭ\шэжэрэ 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980411" y="-824404"/>
            <a:ext cx="3339184" cy="498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-180528" y="-171400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186612" y="4937125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26064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ЙӘЙГЕ НАРДУҒАН- АЯУ БАЙРАМЫ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80728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 smtClean="0"/>
          </a:p>
          <a:p>
            <a:pPr>
              <a:buFont typeface="Arial" pitchFamily="34" charset="0"/>
              <a:buChar char="•"/>
            </a:pPr>
            <a:r>
              <a:rPr lang="ru-RU" sz="2200" dirty="0" smtClean="0"/>
              <a:t>    </a:t>
            </a:r>
            <a:r>
              <a:rPr lang="ru-RU" sz="2200" dirty="0" err="1" smtClean="0"/>
              <a:t>Йәйге Нардуған үҙенең аяулығы менән айырыла</a:t>
            </a:r>
            <a:r>
              <a:rPr lang="ru-RU" sz="2200" dirty="0" smtClean="0"/>
              <a:t>. Был </a:t>
            </a:r>
            <a:r>
              <a:rPr lang="ru-RU" sz="2200" dirty="0" err="1" smtClean="0"/>
              <a:t>көндәрҙә </a:t>
            </a:r>
            <a:r>
              <a:rPr lang="ru-RU" sz="2200" dirty="0" smtClean="0"/>
              <a:t>(</a:t>
            </a:r>
            <a:r>
              <a:rPr lang="ru-RU" sz="2200" dirty="0" err="1" smtClean="0"/>
              <a:t>июньдәниюльгә тиклем</a:t>
            </a:r>
            <a:r>
              <a:rPr lang="ru-RU" sz="2200" dirty="0" smtClean="0"/>
              <a:t>) </a:t>
            </a:r>
            <a:r>
              <a:rPr lang="ru-RU" sz="2200" dirty="0" err="1" smtClean="0"/>
              <a:t>тәбиғәтте аяғандар</a:t>
            </a:r>
            <a:r>
              <a:rPr lang="ru-RU" sz="2200" dirty="0" smtClean="0"/>
              <a:t>. Ау </a:t>
            </a:r>
            <a:r>
              <a:rPr lang="ru-RU" sz="2200" dirty="0" err="1" smtClean="0"/>
              <a:t>аулау</a:t>
            </a:r>
            <a:r>
              <a:rPr lang="ru-RU" sz="2200" dirty="0" smtClean="0"/>
              <a:t>, мал </a:t>
            </a:r>
            <a:r>
              <a:rPr lang="ru-RU" sz="2200" dirty="0" err="1" smtClean="0"/>
              <a:t>салыу</a:t>
            </a:r>
            <a:r>
              <a:rPr lang="ru-RU" sz="2200" dirty="0" smtClean="0"/>
              <a:t>, </a:t>
            </a:r>
            <a:r>
              <a:rPr lang="ru-RU" sz="2200" dirty="0" err="1" smtClean="0"/>
              <a:t>ағас киҫеү</a:t>
            </a:r>
            <a:r>
              <a:rPr lang="ru-RU" sz="2200" dirty="0" smtClean="0"/>
              <a:t>, </a:t>
            </a:r>
            <a:r>
              <a:rPr lang="ru-RU" sz="2200" dirty="0" err="1" smtClean="0"/>
              <a:t>бесән сабыу</a:t>
            </a:r>
            <a:r>
              <a:rPr lang="ru-RU" sz="2200" dirty="0" smtClean="0"/>
              <a:t> </a:t>
            </a:r>
            <a:r>
              <a:rPr lang="ru-RU" sz="2200" dirty="0" err="1" smtClean="0"/>
              <a:t>кеүек эштәр тыйылған</a:t>
            </a:r>
            <a:r>
              <a:rPr lang="ru-RU" sz="2200" dirty="0" smtClean="0"/>
              <a:t>. </a:t>
            </a:r>
            <a:r>
              <a:rPr lang="ru-RU" sz="2200" dirty="0" err="1" smtClean="0"/>
              <a:t>Ошо</a:t>
            </a:r>
            <a:r>
              <a:rPr lang="ru-RU" sz="2200" dirty="0" smtClean="0"/>
              <a:t> </a:t>
            </a:r>
            <a:r>
              <a:rPr lang="ru-RU" sz="2200" dirty="0" err="1" smtClean="0"/>
              <a:t>ваҡытта шифалы</a:t>
            </a:r>
            <a:r>
              <a:rPr lang="ru-RU" sz="2200" dirty="0" smtClean="0"/>
              <a:t> </a:t>
            </a:r>
            <a:r>
              <a:rPr lang="ru-RU" sz="2200" dirty="0" err="1" smtClean="0"/>
              <a:t>үләндәр, сәскәләр йыйырға була</a:t>
            </a:r>
            <a:r>
              <a:rPr lang="ru-RU" sz="2200" dirty="0" smtClean="0"/>
              <a:t>. </a:t>
            </a:r>
            <a:r>
              <a:rPr lang="ru-RU" sz="2200" dirty="0" err="1" smtClean="0"/>
              <a:t>Сәскәләрҙең күп, матур</a:t>
            </a:r>
            <a:r>
              <a:rPr lang="ru-RU" sz="2200" dirty="0" smtClean="0"/>
              <a:t> </a:t>
            </a:r>
            <a:r>
              <a:rPr lang="ru-RU" sz="2200" dirty="0" err="1" smtClean="0"/>
              <a:t>итеп</a:t>
            </a:r>
            <a:r>
              <a:rPr lang="ru-RU" sz="2200" dirty="0" smtClean="0"/>
              <a:t> </a:t>
            </a:r>
            <a:r>
              <a:rPr lang="ru-RU" sz="2200" dirty="0" err="1" smtClean="0"/>
              <a:t>атҡан мәле.</a:t>
            </a:r>
            <a:endParaRPr lang="ru-RU" sz="2200" dirty="0" smtClean="0"/>
          </a:p>
          <a:p>
            <a:endParaRPr lang="ru-RU" sz="2200" dirty="0" smtClean="0"/>
          </a:p>
          <a:p>
            <a:pPr>
              <a:buFont typeface="Arial" pitchFamily="34" charset="0"/>
              <a:buChar char="•"/>
            </a:pPr>
            <a:r>
              <a:rPr lang="ru-RU" sz="2200" dirty="0" smtClean="0"/>
              <a:t>   </a:t>
            </a:r>
            <a:r>
              <a:rPr lang="ru-RU" sz="2200" dirty="0" err="1" smtClean="0"/>
              <a:t>Байрамға ағинәйҙәрҙе саҡырып такмак</a:t>
            </a:r>
            <a:r>
              <a:rPr lang="ru-RU" sz="2200" dirty="0" smtClean="0"/>
              <a:t> </a:t>
            </a:r>
            <a:r>
              <a:rPr lang="ru-RU" sz="2200" dirty="0" err="1" smtClean="0"/>
              <a:t>һәм сәк </a:t>
            </a:r>
            <a:r>
              <a:rPr lang="ru-RU" sz="2200" dirty="0" smtClean="0"/>
              <a:t>– </a:t>
            </a:r>
            <a:r>
              <a:rPr lang="ru-RU" sz="2200" dirty="0" err="1" smtClean="0"/>
              <a:t>сәк менән ҡаршы алғандар.</a:t>
            </a:r>
            <a:r>
              <a:rPr lang="ru-RU" sz="2200" dirty="0" smtClean="0"/>
              <a:t> </a:t>
            </a:r>
            <a:r>
              <a:rPr lang="ru-RU" sz="2200" dirty="0" err="1" smtClean="0"/>
              <a:t>Ҡаҙан аҫып, аш</a:t>
            </a:r>
            <a:r>
              <a:rPr lang="ru-RU" sz="2200" dirty="0" smtClean="0"/>
              <a:t> </a:t>
            </a:r>
            <a:r>
              <a:rPr lang="ru-RU" sz="2200" dirty="0" err="1" smtClean="0"/>
              <a:t>бешергәндәр.</a:t>
            </a:r>
            <a:r>
              <a:rPr lang="ru-RU" sz="2200" dirty="0" smtClean="0"/>
              <a:t> </a:t>
            </a:r>
            <a:r>
              <a:rPr lang="ru-RU" sz="2200" dirty="0" err="1" smtClean="0"/>
              <a:t>Һәр </a:t>
            </a:r>
            <a:r>
              <a:rPr lang="ru-RU" sz="2200" dirty="0" smtClean="0"/>
              <a:t>кем </a:t>
            </a:r>
            <a:r>
              <a:rPr lang="ru-RU" sz="2200" dirty="0" err="1" smtClean="0"/>
              <a:t>тотоп</a:t>
            </a:r>
            <a:r>
              <a:rPr lang="ru-RU" sz="2200" dirty="0" smtClean="0"/>
              <a:t> </a:t>
            </a:r>
            <a:r>
              <a:rPr lang="ru-RU" sz="2200" dirty="0" err="1" smtClean="0"/>
              <a:t>килгән ризык</a:t>
            </a:r>
            <a:r>
              <a:rPr lang="ru-RU" sz="2200" dirty="0" smtClean="0"/>
              <a:t> </a:t>
            </a:r>
            <a:r>
              <a:rPr lang="ru-RU" sz="2200" dirty="0" err="1" smtClean="0"/>
              <a:t>менән бер</a:t>
            </a:r>
            <a:r>
              <a:rPr lang="ru-RU" sz="2200" dirty="0" smtClean="0"/>
              <a:t> </a:t>
            </a:r>
            <a:r>
              <a:rPr lang="ru-RU" sz="2200" dirty="0" err="1" smtClean="0"/>
              <a:t>ҙур табын</a:t>
            </a:r>
            <a:r>
              <a:rPr lang="ru-RU" sz="2200" dirty="0" smtClean="0"/>
              <a:t> </a:t>
            </a:r>
            <a:r>
              <a:rPr lang="ru-RU" sz="2200" dirty="0" err="1" smtClean="0"/>
              <a:t>ҡорғандар</a:t>
            </a:r>
            <a:r>
              <a:rPr lang="ru-RU" sz="2200" dirty="0" smtClean="0"/>
              <a:t>. </a:t>
            </a:r>
            <a:r>
              <a:rPr lang="ru-RU" sz="2200" dirty="0" err="1" smtClean="0"/>
              <a:t>Берәүҙәр ҡуҙғалаҡтан, икенсеһе кесерткәндән, картуфтан</a:t>
            </a:r>
            <a:r>
              <a:rPr lang="ru-RU" sz="2200" dirty="0" smtClean="0"/>
              <a:t> </a:t>
            </a:r>
            <a:r>
              <a:rPr lang="ru-RU" sz="2200" dirty="0" err="1" smtClean="0"/>
              <a:t>бәлештәр бешереп</a:t>
            </a:r>
            <a:r>
              <a:rPr lang="ru-RU" sz="2200" dirty="0" smtClean="0"/>
              <a:t> </a:t>
            </a:r>
            <a:r>
              <a:rPr lang="ru-RU" sz="2200" dirty="0" err="1" smtClean="0"/>
              <a:t>килер</a:t>
            </a:r>
            <a:r>
              <a:rPr lang="ru-RU" sz="2200" dirty="0" smtClean="0"/>
              <a:t> </a:t>
            </a:r>
            <a:r>
              <a:rPr lang="ru-RU" sz="2200" dirty="0" err="1" smtClean="0"/>
              <a:t>юулғандар.</a:t>
            </a:r>
            <a:r>
              <a:rPr lang="ru-RU" sz="2200" dirty="0" smtClean="0"/>
              <a:t> Буш </a:t>
            </a:r>
            <a:r>
              <a:rPr lang="ru-RU" sz="2200" dirty="0" err="1" smtClean="0"/>
              <a:t>килгән кеше</a:t>
            </a:r>
            <a:r>
              <a:rPr lang="ru-RU" sz="2200" dirty="0" smtClean="0"/>
              <a:t> </a:t>
            </a:r>
            <a:r>
              <a:rPr lang="ru-RU" sz="2200" dirty="0" err="1" smtClean="0"/>
              <a:t>булмағандыр</a:t>
            </a:r>
            <a:r>
              <a:rPr lang="ru-RU" sz="2200" dirty="0" smtClean="0"/>
              <a:t>..</a:t>
            </a:r>
          </a:p>
          <a:p>
            <a:endParaRPr lang="ru-RU" sz="2200" dirty="0" smtClean="0"/>
          </a:p>
          <a:p>
            <a:pPr>
              <a:buFont typeface="Arial" pitchFamily="34" charset="0"/>
              <a:buChar char="•"/>
            </a:pPr>
            <a:r>
              <a:rPr lang="ru-RU" sz="2200" dirty="0" smtClean="0"/>
              <a:t>   Байрам </a:t>
            </a:r>
            <a:r>
              <a:rPr lang="ru-RU" sz="2200" dirty="0" err="1" smtClean="0"/>
              <a:t>барышында</a:t>
            </a:r>
            <a:r>
              <a:rPr lang="ru-RU" sz="2200" dirty="0" smtClean="0"/>
              <a:t> </a:t>
            </a:r>
            <a:r>
              <a:rPr lang="ru-RU" sz="2200" dirty="0" err="1" smtClean="0"/>
              <a:t>йомаҡтар сисеү</a:t>
            </a:r>
            <a:r>
              <a:rPr lang="ru-RU" sz="2200" dirty="0" smtClean="0"/>
              <a:t>, </a:t>
            </a:r>
            <a:r>
              <a:rPr lang="ru-RU" sz="2200" dirty="0" err="1" smtClean="0"/>
              <a:t>төрлө уйындар</a:t>
            </a:r>
            <a:r>
              <a:rPr lang="ru-RU" sz="2200" dirty="0" smtClean="0"/>
              <a:t> </a:t>
            </a:r>
            <a:r>
              <a:rPr lang="ru-RU" sz="2200" dirty="0" err="1" smtClean="0"/>
              <a:t>уйнатылған</a:t>
            </a:r>
            <a:r>
              <a:rPr lang="ru-RU" sz="2200" dirty="0" smtClean="0"/>
              <a:t>. </a:t>
            </a:r>
            <a:r>
              <a:rPr lang="ru-RU" sz="2200" dirty="0" err="1" smtClean="0"/>
              <a:t>Ҡунаҡтар башҡарыуын </a:t>
            </a:r>
            <a:r>
              <a:rPr lang="ru-RU" sz="2200" dirty="0" smtClean="0"/>
              <a:t>да </a:t>
            </a:r>
            <a:r>
              <a:rPr lang="ru-RU" sz="2200" dirty="0" err="1" smtClean="0"/>
              <a:t>матур</a:t>
            </a:r>
            <a:r>
              <a:rPr lang="ru-RU" sz="2200" dirty="0" smtClean="0"/>
              <a:t> </a:t>
            </a:r>
            <a:r>
              <a:rPr lang="ru-RU" sz="2200" dirty="0" err="1" smtClean="0"/>
              <a:t>йырҙар яңғыраны</a:t>
            </a:r>
            <a:r>
              <a:rPr lang="ru-RU" sz="2200" dirty="0" smtClean="0"/>
              <a:t>. </a:t>
            </a:r>
            <a:r>
              <a:rPr lang="ru-RU" sz="2200" dirty="0" err="1" smtClean="0"/>
              <a:t>Бөтәһелә байрамда</a:t>
            </a:r>
            <a:r>
              <a:rPr lang="ru-RU" sz="2200" dirty="0" smtClean="0"/>
              <a:t> </a:t>
            </a:r>
            <a:r>
              <a:rPr lang="ru-RU" sz="2200" dirty="0" err="1" smtClean="0"/>
              <a:t>ҡатнашып дәрт, көс йыйып</a:t>
            </a:r>
            <a:r>
              <a:rPr lang="ru-RU" sz="2200" dirty="0" smtClean="0"/>
              <a:t>, </a:t>
            </a:r>
            <a:r>
              <a:rPr lang="ru-RU" sz="2200" dirty="0" err="1" smtClean="0"/>
              <a:t>күңелле күтәренке кәйеф менән таралыштылар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 descr="C:\Users\Home\Desktop\ДЛЯ ПРЕЗЕНТАЦИИ\IMG_20170710_110753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028" y="188640"/>
            <a:ext cx="5583944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E:\ФОТКИ\Рисунок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284984"/>
            <a:ext cx="4839604" cy="3396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0" y="4365104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186612" y="-171400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195736" y="260648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5157192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7452320" y="-171400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437185" y="5181490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63859" y="-188069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755576" y="404664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Ҡайта  беҙгә  йылдар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Ҡайта  беҙгә  изге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йолалар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Йыр-бейеүҙәр йыя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халыҡты,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Байрам  </a:t>
            </a: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итә  бөгөн  балалар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8892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</a:rPr>
              <a:t>Башҡорт халыҡ ижадында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ҡояш </a:t>
            </a:r>
            <a:r>
              <a:rPr lang="ru-RU" sz="2200" dirty="0" smtClean="0">
                <a:solidFill>
                  <a:srgbClr val="0070C0"/>
                </a:solidFill>
              </a:rPr>
              <a:t>образы </a:t>
            </a:r>
            <a:r>
              <a:rPr lang="ru-RU" sz="2200" dirty="0" err="1" smtClean="0">
                <a:solidFill>
                  <a:srgbClr val="0070C0"/>
                </a:solidFill>
              </a:rPr>
              <a:t>тормош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яҡтылыҡ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йылылыҡ биреүсе булараҡ сығыш яһай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Мәшһүр </a:t>
            </a:r>
            <a:r>
              <a:rPr lang="ru-RU" sz="2200" dirty="0" smtClean="0">
                <a:solidFill>
                  <a:srgbClr val="0070C0"/>
                </a:solidFill>
              </a:rPr>
              <a:t>«Урал батыр» </a:t>
            </a:r>
            <a:r>
              <a:rPr lang="ru-RU" sz="2200" dirty="0" err="1" smtClean="0">
                <a:solidFill>
                  <a:srgbClr val="0070C0"/>
                </a:solidFill>
              </a:rPr>
              <a:t>эпосында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Ҡояш </a:t>
            </a:r>
            <a:r>
              <a:rPr lang="ru-RU" sz="2200" dirty="0" smtClean="0">
                <a:solidFill>
                  <a:srgbClr val="0070C0"/>
                </a:solidFill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</a:rPr>
              <a:t>ҡоштар батшаһы Самрауҙың ҡатыны</a:t>
            </a:r>
            <a:r>
              <a:rPr lang="ru-RU" sz="2200" dirty="0" smtClean="0">
                <a:solidFill>
                  <a:srgbClr val="0070C0"/>
                </a:solidFill>
              </a:rPr>
              <a:t>.</a:t>
            </a:r>
            <a:br>
              <a:rPr lang="ru-RU" sz="2200" dirty="0" smtClean="0">
                <a:solidFill>
                  <a:srgbClr val="0070C0"/>
                </a:solidFill>
              </a:rPr>
            </a:br>
            <a:endParaRPr lang="ru-RU" sz="22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</a:rPr>
              <a:t>Башҡорт халыҡ йола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фольклорында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ҡояшҡа табыныу</a:t>
            </a:r>
            <a:r>
              <a:rPr lang="ru-RU" sz="2200" dirty="0" smtClean="0">
                <a:solidFill>
                  <a:srgbClr val="0070C0"/>
                </a:solidFill>
              </a:rPr>
              <a:t> мотивы </a:t>
            </a:r>
            <a:r>
              <a:rPr lang="ru-RU" sz="2200" dirty="0" err="1" smtClean="0">
                <a:solidFill>
                  <a:srgbClr val="0070C0"/>
                </a:solidFill>
              </a:rPr>
              <a:t>айырыуса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ҙур урын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алған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Ямғырҙар оҙаҡҡа һуҙылһа, элек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башҡорттар Ҡояш теләү (саҡырыу</a:t>
            </a:r>
            <a:r>
              <a:rPr lang="ru-RU" sz="2200" dirty="0" smtClean="0">
                <a:solidFill>
                  <a:srgbClr val="0070C0"/>
                </a:solidFill>
              </a:rPr>
              <a:t>) </a:t>
            </a:r>
            <a:r>
              <a:rPr lang="ru-RU" sz="2200" dirty="0" err="1" smtClean="0">
                <a:solidFill>
                  <a:srgbClr val="0070C0"/>
                </a:solidFill>
              </a:rPr>
              <a:t>йолаһын үткәргәндәр.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Ул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ҡорбан килтереү, йола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табыны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һәм доға уҡыуҙан торған.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Ҡояш саҡырыу өсөн йола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ғәмәлдәрен, аҡ </a:t>
            </a:r>
            <a:r>
              <a:rPr lang="ru-RU" sz="2200" dirty="0" smtClean="0">
                <a:solidFill>
                  <a:srgbClr val="0070C0"/>
                </a:solidFill>
              </a:rPr>
              <a:t>мал </a:t>
            </a:r>
            <a:r>
              <a:rPr lang="ru-RU" sz="2200" dirty="0" err="1" smtClean="0">
                <a:solidFill>
                  <a:srgbClr val="0070C0"/>
                </a:solidFill>
              </a:rPr>
              <a:t>салып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тауҙа атҡарғандар</a:t>
            </a:r>
            <a:r>
              <a:rPr lang="ru-RU" sz="2200" dirty="0" smtClean="0">
                <a:solidFill>
                  <a:srgbClr val="0070C0"/>
                </a:solidFill>
              </a:rPr>
              <a:t>.</a:t>
            </a:r>
            <a:br>
              <a:rPr lang="ru-RU" sz="2200" dirty="0" smtClean="0">
                <a:solidFill>
                  <a:srgbClr val="0070C0"/>
                </a:solidFill>
              </a:rPr>
            </a:br>
            <a:endParaRPr lang="ru-RU" sz="22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 Был </a:t>
            </a:r>
            <a:r>
              <a:rPr lang="ru-RU" sz="2200" dirty="0" err="1" smtClean="0">
                <a:solidFill>
                  <a:srgbClr val="0070C0"/>
                </a:solidFill>
              </a:rPr>
              <a:t>йола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үҙендә шулай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уҡ тимер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көсөнә ышаныуҙы сағылдыра</a:t>
            </a:r>
            <a:r>
              <a:rPr lang="ru-RU" sz="2200" dirty="0" smtClean="0">
                <a:solidFill>
                  <a:srgbClr val="0070C0"/>
                </a:solidFill>
              </a:rPr>
              <a:t>: </a:t>
            </a:r>
            <a:r>
              <a:rPr lang="ru-RU" sz="2200" dirty="0" err="1" smtClean="0">
                <a:solidFill>
                  <a:srgbClr val="0070C0"/>
                </a:solidFill>
              </a:rPr>
              <a:t>ишек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алдына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ялтыр</a:t>
            </a:r>
            <a:r>
              <a:rPr lang="ru-RU" sz="2200" dirty="0" smtClean="0">
                <a:solidFill>
                  <a:srgbClr val="0070C0"/>
                </a:solidFill>
              </a:rPr>
              <a:t> метал </a:t>
            </a:r>
            <a:r>
              <a:rPr lang="ru-RU" sz="2200" dirty="0" err="1" smtClean="0">
                <a:solidFill>
                  <a:srgbClr val="0070C0"/>
                </a:solidFill>
              </a:rPr>
              <a:t>әйберҙәр </a:t>
            </a:r>
            <a:r>
              <a:rPr lang="ru-RU" sz="2200" dirty="0" smtClean="0">
                <a:solidFill>
                  <a:srgbClr val="0070C0"/>
                </a:solidFill>
              </a:rPr>
              <a:t>(</a:t>
            </a:r>
            <a:r>
              <a:rPr lang="ru-RU" sz="2200" dirty="0" err="1" smtClean="0">
                <a:solidFill>
                  <a:srgbClr val="0070C0"/>
                </a:solidFill>
              </a:rPr>
              <a:t>тимерҙән эшләнгән һауыт-һаба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ураҡ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салғылар</a:t>
            </a:r>
            <a:r>
              <a:rPr lang="ru-RU" sz="2200" dirty="0" smtClean="0">
                <a:solidFill>
                  <a:srgbClr val="0070C0"/>
                </a:solidFill>
              </a:rPr>
              <a:t>) </a:t>
            </a:r>
            <a:r>
              <a:rPr lang="ru-RU" sz="2200" dirty="0" err="1" smtClean="0">
                <a:solidFill>
                  <a:srgbClr val="0070C0"/>
                </a:solidFill>
              </a:rPr>
              <a:t>тышҡа сығарғандар йәки ергә бысаҡ ҡаҙағандар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Ҡояш күренеү менән уларҙы кире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алып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ингәндәр.</a:t>
            </a:r>
            <a:endParaRPr lang="ru-RU" sz="22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332656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ҠОЯШ САҠЫРЫУ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6" name="Picture 2" descr="C:\Users\Home\Desktop\ДЛЯ ПРЕЗЕНТАЦИИ\IMG_20170622_110235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8472941" cy="4766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91680" y="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ШӘЖӘРӘ</a:t>
            </a:r>
            <a:r>
              <a:rPr lang="ba-RU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4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92696"/>
            <a:ext cx="8352928" cy="5776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</a:rPr>
              <a:t>Шәжәрә </a:t>
            </a:r>
            <a:r>
              <a:rPr lang="ru-RU" sz="2200" dirty="0" smtClean="0">
                <a:solidFill>
                  <a:srgbClr val="0070C0"/>
                </a:solidFill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</a:rPr>
              <a:t>билдәле бер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нәҫел </a:t>
            </a:r>
            <a:r>
              <a:rPr lang="ru-RU" sz="2200" dirty="0" smtClean="0">
                <a:solidFill>
                  <a:srgbClr val="0070C0"/>
                </a:solidFill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</a:rPr>
              <a:t>ырыуҙың килеп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сығышын, уларҙың нисек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тармаҡланыуы, таралышы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хаҡында яҙыу.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Ғәрәп телендә ул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"ағас” тигән һүҙ.</a:t>
            </a:r>
            <a:r>
              <a:rPr lang="ru-RU" sz="2200" dirty="0" smtClean="0">
                <a:solidFill>
                  <a:srgbClr val="0070C0"/>
                </a:solidFill>
              </a:rPr>
              <a:t> Борон </a:t>
            </a:r>
            <a:r>
              <a:rPr lang="ru-RU" sz="2200" dirty="0" err="1" smtClean="0">
                <a:solidFill>
                  <a:srgbClr val="0070C0"/>
                </a:solidFill>
              </a:rPr>
              <a:t>заманда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беҙҙең олатайҙарыбыҙ ырыу-ҡәбиләне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нәҫел-нәсәпте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ата-бабаларҙың исемдәрен ағас рәүешендә тармаҡландырып яҙа барған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Ағас боронғо башҡорттарҙа һауаны, ерҙе, </a:t>
            </a:r>
            <a:r>
              <a:rPr lang="ru-RU" sz="2200" dirty="0" smtClean="0">
                <a:solidFill>
                  <a:srgbClr val="0070C0"/>
                </a:solidFill>
              </a:rPr>
              <a:t>ер </a:t>
            </a:r>
            <a:r>
              <a:rPr lang="ru-RU" sz="2200" dirty="0" err="1" smtClean="0">
                <a:solidFill>
                  <a:srgbClr val="0070C0"/>
                </a:solidFill>
              </a:rPr>
              <a:t>аҫтын берләштереүсе билдә булған</a:t>
            </a:r>
            <a:r>
              <a:rPr lang="ru-RU" sz="2200" dirty="0" smtClean="0">
                <a:solidFill>
                  <a:srgbClr val="0070C0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</a:rPr>
              <a:t>Шул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уҡ ваҡытта халыҡтың торошон</a:t>
            </a:r>
            <a:r>
              <a:rPr lang="ru-RU" sz="2200" dirty="0" smtClean="0">
                <a:solidFill>
                  <a:srgbClr val="0070C0"/>
                </a:solidFill>
              </a:rPr>
              <a:t> да </a:t>
            </a:r>
            <a:r>
              <a:rPr lang="ru-RU" sz="2200" dirty="0" err="1" smtClean="0">
                <a:solidFill>
                  <a:srgbClr val="0070C0"/>
                </a:solidFill>
              </a:rPr>
              <a:t>сағылдырған</a:t>
            </a:r>
            <a:r>
              <a:rPr lang="ru-RU" sz="2200" dirty="0" smtClean="0">
                <a:solidFill>
                  <a:srgbClr val="0070C0"/>
                </a:solidFill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</a:rPr>
              <a:t>Тамыры</a:t>
            </a:r>
            <a:r>
              <a:rPr lang="ru-RU" sz="2200" dirty="0" smtClean="0">
                <a:solidFill>
                  <a:srgbClr val="0070C0"/>
                </a:solidFill>
              </a:rPr>
              <a:t> – </a:t>
            </a:r>
            <a:r>
              <a:rPr lang="ru-RU" sz="2200" dirty="0" err="1" smtClean="0">
                <a:solidFill>
                  <a:srgbClr val="0070C0"/>
                </a:solidFill>
              </a:rPr>
              <a:t>үткәнебез, атай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олатайҙарыбыҙ; олоно</a:t>
            </a:r>
            <a:r>
              <a:rPr lang="ru-RU" sz="2200" dirty="0" smtClean="0">
                <a:solidFill>
                  <a:srgbClr val="0070C0"/>
                </a:solidFill>
              </a:rPr>
              <a:t> – </a:t>
            </a:r>
            <a:r>
              <a:rPr lang="ru-RU" sz="2200" dirty="0" err="1" smtClean="0">
                <a:solidFill>
                  <a:srgbClr val="0070C0"/>
                </a:solidFill>
              </a:rPr>
              <a:t>бөгөнгөбөҙ; тармаҡ, ботаҡ, япраҡтары </a:t>
            </a:r>
            <a:r>
              <a:rPr lang="ru-RU" sz="2200" dirty="0" smtClean="0">
                <a:solidFill>
                  <a:srgbClr val="0070C0"/>
                </a:solidFill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</a:rPr>
              <a:t>киләсәгебеҙ, балаларыбыҙ, ейәндәребеҙ.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Үткәне булмағандың, киләсәге лә юҡ ти</a:t>
            </a:r>
            <a:r>
              <a:rPr lang="ru-RU" sz="2200" dirty="0" smtClean="0">
                <a:solidFill>
                  <a:srgbClr val="0070C0"/>
                </a:solidFill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</a:rPr>
              <a:t>халыҡ.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Бөгөнгө быуыныбыҙ ҙа, киләсәгебеҙ ҙә тамырыбыҙҙан </a:t>
            </a:r>
            <a:r>
              <a:rPr lang="ru-RU" sz="2200" dirty="0" smtClean="0">
                <a:solidFill>
                  <a:srgbClr val="0070C0"/>
                </a:solidFill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</a:rPr>
              <a:t>тарихыбыҙҙан һут </a:t>
            </a:r>
            <a:r>
              <a:rPr lang="ru-RU" sz="2200" dirty="0" smtClean="0">
                <a:solidFill>
                  <a:srgbClr val="0070C0"/>
                </a:solidFill>
              </a:rPr>
              <a:t>ала.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Шәжәрә  быуындар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</a:rPr>
              <a:t>араһындағы бәйләнеште, туғанлыҡты нығытҡан, нәҫел тармаҡтарын барлаған </a:t>
            </a:r>
            <a:r>
              <a:rPr lang="ru-RU" sz="2200" dirty="0" smtClean="0">
                <a:solidFill>
                  <a:srgbClr val="0070C0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Шәжәрәлә халыҡтың тормош</a:t>
            </a:r>
            <a:r>
              <a:rPr lang="ru-RU" sz="2400" dirty="0" smtClean="0">
                <a:solidFill>
                  <a:srgbClr val="0070C0"/>
                </a:solidFill>
              </a:rPr>
              <a:t>- </a:t>
            </a:r>
            <a:r>
              <a:rPr lang="ru-RU" sz="2400" dirty="0" err="1" smtClean="0">
                <a:solidFill>
                  <a:srgbClr val="0070C0"/>
                </a:solidFill>
              </a:rPr>
              <a:t>көнкүреше, ғөрөф-ғәҙәте, йолалары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ла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сағыла.Элек-электән башҡорт халҡында эш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төрлө уйындар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таҡмаҡ, йомаҡ әйтеү урын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тотҡан.</a:t>
            </a:r>
            <a:endParaRPr lang="ru-RU" sz="2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8" name="Picture 2" descr="C:\Users\Home\Desktop\ДЛЯ ПРЕЗЕНТАЦИИ\6NkLhuZMc3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24796" y="-1136310"/>
            <a:ext cx="3881173" cy="5508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E:\ФОТКИ\DSCN16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39598"/>
            <a:ext cx="4824536" cy="3618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E:\ФОТКИ\ФОТО ШЭЖЭРЭ\шэжэрэ 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0490" y="0"/>
            <a:ext cx="5002020" cy="666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95736" y="18864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ba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ҠАТЫҠ ТӘМЛӘҮ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8"/>
            <a:ext cx="84969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sz="2200" dirty="0" err="1" smtClean="0"/>
              <a:t>Ҡатыҡ(ойотҡан</a:t>
            </a:r>
            <a:r>
              <a:rPr lang="ru-RU" sz="2200" dirty="0" smtClean="0"/>
              <a:t>)— </a:t>
            </a:r>
            <a:r>
              <a:rPr lang="ru-RU" sz="2200" dirty="0" err="1" smtClean="0"/>
              <a:t>башҡорт халҡының төп һөт аҙыҡтарының береһе.</a:t>
            </a:r>
            <a:r>
              <a:rPr lang="ru-RU" sz="2200" dirty="0" smtClean="0"/>
              <a:t> </a:t>
            </a:r>
            <a:r>
              <a:rPr lang="ru-RU" sz="2200" dirty="0" err="1" smtClean="0"/>
              <a:t>Башҡорт халҡының тормошон</a:t>
            </a:r>
            <a:r>
              <a:rPr lang="ru-RU" sz="2200" dirty="0" smtClean="0"/>
              <a:t> </a:t>
            </a:r>
            <a:r>
              <a:rPr lang="ru-RU" sz="2200" dirty="0" err="1" smtClean="0"/>
              <a:t>малсылыҡтан башҡа күҙ алдына</a:t>
            </a:r>
            <a:r>
              <a:rPr lang="ru-RU" sz="2200" dirty="0" smtClean="0"/>
              <a:t> </a:t>
            </a:r>
            <a:r>
              <a:rPr lang="ru-RU" sz="2200" dirty="0" err="1" smtClean="0"/>
              <a:t>ла</a:t>
            </a:r>
            <a:r>
              <a:rPr lang="ru-RU" sz="2200" dirty="0" smtClean="0"/>
              <a:t> </a:t>
            </a:r>
            <a:r>
              <a:rPr lang="ru-RU" sz="2200" dirty="0" err="1" smtClean="0"/>
              <a:t>килтереп</a:t>
            </a:r>
            <a:r>
              <a:rPr lang="ru-RU" sz="2200" dirty="0" smtClean="0"/>
              <a:t> </a:t>
            </a:r>
            <a:r>
              <a:rPr lang="ru-RU" sz="2200" dirty="0" err="1" smtClean="0"/>
              <a:t>булмай</a:t>
            </a:r>
            <a:r>
              <a:rPr lang="ru-RU" sz="2200" dirty="0" smtClean="0"/>
              <a:t>. </a:t>
            </a:r>
            <a:r>
              <a:rPr lang="ru-RU" sz="2200" dirty="0" err="1" smtClean="0"/>
              <a:t>Һыйырлы көнөң -һыйлы" тигән мәҡәл </a:t>
            </a:r>
            <a:r>
              <a:rPr lang="ru-RU" sz="2200" dirty="0" smtClean="0"/>
              <a:t>тап </a:t>
            </a:r>
            <a:r>
              <a:rPr lang="ru-RU" sz="2200" dirty="0" err="1" smtClean="0"/>
              <a:t>шуны</a:t>
            </a:r>
            <a:r>
              <a:rPr lang="ru-RU" sz="2200" dirty="0" smtClean="0"/>
              <a:t> </a:t>
            </a:r>
            <a:r>
              <a:rPr lang="ru-RU" sz="2200" dirty="0" err="1" smtClean="0"/>
              <a:t>һөйләй ҙә</a:t>
            </a:r>
            <a:r>
              <a:rPr lang="ru-RU" sz="2200" dirty="0" smtClean="0"/>
              <a:t>. </a:t>
            </a:r>
            <a:r>
              <a:rPr lang="ru-RU" sz="2200" dirty="0" err="1" smtClean="0"/>
              <a:t>Һөт ризыҡтарын халыҡ ололап</a:t>
            </a:r>
            <a:r>
              <a:rPr lang="ru-RU" sz="2200" dirty="0" smtClean="0"/>
              <a:t> « </a:t>
            </a:r>
            <a:r>
              <a:rPr lang="ru-RU" sz="2200" dirty="0" err="1" smtClean="0"/>
              <a:t>аҡ» </a:t>
            </a:r>
            <a:r>
              <a:rPr lang="ru-RU" sz="2200" dirty="0" smtClean="0"/>
              <a:t>тип </a:t>
            </a:r>
            <a:r>
              <a:rPr lang="ru-RU" sz="2200" dirty="0" err="1" smtClean="0"/>
              <a:t>тә атай</a:t>
            </a:r>
            <a:r>
              <a:rPr lang="ru-RU" sz="2200" dirty="0" smtClean="0"/>
              <a:t>. </a:t>
            </a:r>
            <a:r>
              <a:rPr lang="ru-RU" sz="2200" dirty="0" err="1" smtClean="0"/>
              <a:t>"Аҡ"ты түгеү, әрәм-шәрәм итеү, тәләфләү </a:t>
            </a:r>
            <a:r>
              <a:rPr lang="ru-RU" sz="2200" dirty="0" smtClean="0"/>
              <a:t>-</a:t>
            </a:r>
            <a:r>
              <a:rPr lang="ru-RU" sz="2200" dirty="0" err="1" smtClean="0"/>
              <a:t>оло</a:t>
            </a:r>
            <a:r>
              <a:rPr lang="ru-RU" sz="2200" dirty="0" smtClean="0"/>
              <a:t> </a:t>
            </a:r>
            <a:r>
              <a:rPr lang="ru-RU" sz="2200" dirty="0" err="1" smtClean="0"/>
              <a:t>гонаһтарҙан һаналған һәм һанала.</a:t>
            </a:r>
            <a:r>
              <a:rPr lang="ru-RU" sz="2200" dirty="0" smtClean="0"/>
              <a:t> </a:t>
            </a:r>
            <a:r>
              <a:rPr lang="ru-RU" sz="2200" dirty="0" err="1" smtClean="0"/>
              <a:t>Ит-һөт ризыҡтары -башҡорттарҙың элек-электән төп ризыҡтары булған.Ә </a:t>
            </a:r>
            <a:r>
              <a:rPr lang="ru-RU" sz="2200" dirty="0" smtClean="0"/>
              <a:t>был </a:t>
            </a:r>
            <a:r>
              <a:rPr lang="ru-RU" sz="2200" dirty="0" err="1" smtClean="0"/>
              <a:t>продукттар</a:t>
            </a:r>
            <a:r>
              <a:rPr lang="ru-RU" sz="2200" dirty="0" smtClean="0"/>
              <a:t> </a:t>
            </a:r>
            <a:r>
              <a:rPr lang="ru-RU" sz="2200" dirty="0" err="1" smtClean="0"/>
              <a:t>тиҙ боҙола</a:t>
            </a:r>
            <a:r>
              <a:rPr lang="ru-RU" sz="2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/>
              <a:t>    </a:t>
            </a:r>
            <a:r>
              <a:rPr lang="ru-RU" sz="2200" dirty="0" err="1" smtClean="0"/>
              <a:t>Шуға ла</a:t>
            </a:r>
            <a:r>
              <a:rPr lang="ru-RU" sz="2200" dirty="0" smtClean="0"/>
              <a:t>, </a:t>
            </a:r>
            <a:r>
              <a:rPr lang="ru-RU" sz="2200" dirty="0" err="1" smtClean="0"/>
              <a:t>әбейҙәр  уларҙы һаҡлау серҙәре, ысулдары</a:t>
            </a:r>
            <a:r>
              <a:rPr lang="ru-RU" sz="2200" dirty="0" smtClean="0"/>
              <a:t>  </a:t>
            </a:r>
            <a:r>
              <a:rPr lang="ru-RU" sz="2200" dirty="0" err="1" smtClean="0"/>
              <a:t>менән уртаҡлашыр булғандар.</a:t>
            </a:r>
            <a:r>
              <a:rPr lang="ru-RU" sz="2200" dirty="0" smtClean="0"/>
              <a:t> </a:t>
            </a:r>
            <a:r>
              <a:rPr lang="ru-RU" sz="2200" dirty="0" err="1" smtClean="0"/>
              <a:t>Күрше күлән менән өйгә йыйылып</a:t>
            </a:r>
            <a:r>
              <a:rPr lang="ru-RU" sz="2200" dirty="0" smtClean="0"/>
              <a:t> </a:t>
            </a:r>
            <a:r>
              <a:rPr lang="ru-RU" sz="2200" dirty="0" err="1" smtClean="0"/>
              <a:t>ҡатыҡ тәмләгәндәр.</a:t>
            </a:r>
            <a:r>
              <a:rPr lang="ru-RU" sz="2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ba-RU" sz="2200" dirty="0" smtClean="0"/>
              <a:t>  Бала- сағалар күрше инәйҙәрҙе барып саҡырыр булғандар. Йәш ҡыҙҙар ололарҙан күреп ҡатык ҡайнатыу серҙәренә төшөнгәндәр.</a:t>
            </a:r>
            <a:endParaRPr lang="ru-RU" sz="2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Home\Desktop\ДЛЯ ПРЕЗЕНТАЦИИ\каты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50958"/>
            <a:ext cx="5076056" cy="3807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Home\Desktop\ДЛЯ ПРЕЗЕНТАЦИИ\ка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8997" y="0"/>
            <a:ext cx="5585003" cy="314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-180528" y="-171400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5157192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844824"/>
            <a:ext cx="20843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88840"/>
            <a:ext cx="165258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7950" y="-100013"/>
            <a:ext cx="1957388" cy="192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646475">
            <a:off x="-59531" y="5034756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26300" y="4962525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691255">
            <a:off x="7287419" y="-3969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979712" y="476672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ИҒТИБАРЫҒЫҘҒА РӘХМӘТ!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971600" y="363915"/>
            <a:ext cx="777686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3200" b="1" dirty="0" smtClean="0"/>
              <a:t>    </a:t>
            </a:r>
            <a:r>
              <a:rPr lang="ba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Маҡсат: </a:t>
            </a:r>
          </a:p>
          <a:p>
            <a:pPr algn="just">
              <a:buFont typeface="Wingdings" pitchFamily="2" charset="2"/>
              <a:buChar char="ü"/>
            </a:pPr>
            <a:r>
              <a:rPr lang="ba-RU" sz="2000" dirty="0" smtClean="0">
                <a:solidFill>
                  <a:srgbClr val="0070C0"/>
                </a:solidFill>
              </a:rPr>
              <a:t>  </a:t>
            </a:r>
            <a:r>
              <a:rPr lang="ba-RU" sz="2400" dirty="0" smtClean="0">
                <a:solidFill>
                  <a:srgbClr val="0070C0"/>
                </a:solidFill>
              </a:rPr>
              <a:t>Балаларҙы  халҡыбыҙҙың мәҙәниәте, ғөрөф-ғәҙәттәре, йолалары менән таныштырыу;</a:t>
            </a:r>
          </a:p>
          <a:p>
            <a:pPr algn="just"/>
            <a:endParaRPr lang="ba-RU" sz="2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ba-RU" sz="2400" dirty="0" smtClean="0">
                <a:solidFill>
                  <a:srgbClr val="0070C0"/>
                </a:solidFill>
              </a:rPr>
              <a:t>Милли байрамдарҙа йырҙар, оҙон көйҙәр, бейеүҙәр аша балаларҙың зиһенен арттырыу;</a:t>
            </a:r>
          </a:p>
          <a:p>
            <a:pPr algn="just">
              <a:buFont typeface="Wingdings" pitchFamily="2" charset="2"/>
              <a:buChar char="ü"/>
            </a:pPr>
            <a:endParaRPr lang="ba-RU" sz="2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ba-RU" sz="2400" dirty="0" smtClean="0">
                <a:solidFill>
                  <a:srgbClr val="0070C0"/>
                </a:solidFill>
              </a:rPr>
              <a:t> Милләтебеҙгә, изге төйәгебеҙгә хөрмәт, ихтирам тойғоһо тәрбиәләү. Балаларҙы тәбиғәтте яратырға, ҡурсаларға өйрәтеү, уның матурлығын ,гүзәлләген күрә белеү тойғоһон нығытыу;</a:t>
            </a:r>
          </a:p>
          <a:p>
            <a:pPr algn="just">
              <a:buFont typeface="Wingdings" pitchFamily="2" charset="2"/>
              <a:buChar char="ü"/>
            </a:pPr>
            <a:endParaRPr lang="ba-RU" sz="2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ba-RU" sz="2400" dirty="0" smtClean="0">
                <a:solidFill>
                  <a:srgbClr val="0070C0"/>
                </a:solidFill>
              </a:rPr>
              <a:t>Байрамдарҙа балаларҙың күңел күтәренкелеген, шатлыҡ хистәрен уятыу, кешеләргә ҡарата изгелек, рухи ҡиммәттәргә оло ихтирам тәрбиәләү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</a:rPr>
              <a:t>ата</a:t>
            </a:r>
            <a:r>
              <a:rPr lang="ru-RU" sz="2400" dirty="0" smtClean="0">
                <a:solidFill>
                  <a:srgbClr val="0070C0"/>
                </a:solidFill>
              </a:rPr>
              <a:t>- баба  </a:t>
            </a:r>
            <a:r>
              <a:rPr lang="ru-RU" sz="2400" dirty="0" err="1" smtClean="0">
                <a:solidFill>
                  <a:srgbClr val="0070C0"/>
                </a:solidFill>
              </a:rPr>
              <a:t>йолаларына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</a:rPr>
              <a:t>ҡыҙыҡһыныу уятыу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  <a:endParaRPr lang="ba-RU" sz="2400" dirty="0" smtClean="0">
              <a:solidFill>
                <a:srgbClr val="0070C0"/>
              </a:solidFill>
            </a:endParaRPr>
          </a:p>
          <a:p>
            <a:endParaRPr lang="ru-RU" sz="24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35866" y="-260077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128754">
            <a:off x="7524328" y="-171400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468989" y="5212531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5229200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67544" y="671691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Сөмбөлә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байрамы  –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көҙ яҡынлашҡас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әбейҙәр сыуағы ваҡытында үткәрелә торған көҙгө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байрам.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уңыш байрамында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күбеһенсә ир-егеттәр ҡатнашҡан.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Улар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ҡырға сығып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ҙур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ойошторған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сабыштары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уҙғарылған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батырҙар билдәрен көрәштә һынаған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Ҡорбан итеп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йылҡы, һыйыр малын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салғандар, оло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инәй-олатайҙарҙан фатиха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алғандар, Ер-әсәгә уңыш өсөн рәхмәт әйткәндәр.</a:t>
            </a:r>
            <a:endParaRPr lang="ru-RU" sz="2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Байрамдың иң сағыу өлөшөнөң береһе булараҡ, Сөмбөләне һайлау йолаға инеп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киткән.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ҡыҙҙы Сөмбөлә итеп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кейендереп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майҙанға алып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сыҡҡандар.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уңған, таҫыл, зирәк, ҡул эштәренә лә оҫта булырға тейеш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булған.Сөмбөләгә береһенән-береһе сетерекле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көтөлмәгән һорауҙар бирелгән.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Йор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телле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Сөмбөлә аптырап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ҡалмаған, барыһына ла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яуап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биргән.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Уның һүҙҙәрен төрлөсә юрап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көҙҙөң нисек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килерен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белергә тырышҡандар.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Сөмбөлә үҙе лә, уның һары сәстәре лә көҙҙө,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алтын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башаҡтарҙы хәтерләткән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Һәм уны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кейендергәндәр ҙә.</a:t>
            </a:r>
            <a:endParaRPr lang="ru-RU" sz="2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ba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Артабан Сөмбөлөнең күңелен күреп йырлап-бейеп, көҙ тураһында шиғырҙар һөйләп күңел асҡандар.</a:t>
            </a:r>
            <a:endParaRPr lang="ru-RU" sz="2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5736" y="188640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СӨМБӨЛӘ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554" name="Picture 2" descr="C:\Users\Home\Desktop\ДЛЯ ПРЕЗЕНТАЦИИ\IMG_0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5035488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C:\Users\Home\Desktop\ДЛЯ ПРЕЗЕНТАЦИИ\P_1Wltklbt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1" y="0"/>
            <a:ext cx="6096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1282" y="24606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7088361" y="4952184"/>
            <a:ext cx="18367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1052736"/>
            <a:ext cx="8712968" cy="5314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Ҡаҙ өмәһе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халҡыбыҙҙың көҙгө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байрамы , ноябрь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көндәр һалҡынайғас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көҙгө эштәрҙе бөтөргәс үткәрелә торған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байрам.</a:t>
            </a:r>
          </a:p>
          <a:p>
            <a:pPr algn="just"/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Ҡаҙ өмәһен бигерәк тә ҡыҙҙар көтөп алған.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Шунан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ситтә ҡалмаҫ өсөн,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улар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бәпкәләре күп булған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апайҙарға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йәйҙән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үк һүҙ һалып ҡуйғандар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Был 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ғаиләгә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оҡшарға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ярарға тырышкандар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Йолҡонған ҡаҙҙарҙы көйәнтәгә аҫып ҡыҙҙар шишмәгә, һыу буйына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мәкегә алып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төшкәндәр.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Шул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һыуҙа ҡаҙҙарҙы йыуғандар.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Ғәҙәттә, ҡурайҙар тағып, ҡыҙҙар менән бергә егеттәр ҙә шишмәгә төшкән.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Ҡаҙҙарҙы йыуып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ҡайтыуға, хужабикә ҡаҙ майында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ҡоймаҡ, тәбикмәк бешереп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сәй әҙерләп көтөп торған.Кисенә байрамда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ҡатнашыусыларға ҡаҙ ите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бешә, ҡаҙ майына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танауҙы ҡытыҡлап, ҡоймаҡ ҡойола.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Уйын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көлкө, йыр-бейеүҙәр менән өмә ашы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үткәрелә.</a:t>
            </a:r>
            <a:endParaRPr lang="ru-RU" sz="2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Ҡаҙ өмәһендә кешеләр бер-береһе менән яҡынданыраҡ аралаша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күңел 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аса.</a:t>
            </a:r>
            <a:endParaRPr lang="ru-RU" sz="22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Киске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мәҗлес тамамланғас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йортта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йәштәр уйыны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ойошторолған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0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ҠАҘ ӨМӘҺЕ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4578" name="Picture 2" descr="E:\ФОТКИ\ФОТО ШЭЖЭРЭ\IMG_0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988790" y="638993"/>
            <a:ext cx="5112570" cy="3834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 descr="C:\Users\Home\Desktop\ДЛЯ ПРЕЗЕНТАЦИИ\MXu98_vlpW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645024"/>
            <a:ext cx="6958731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-252536" y="-243408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7434064" y="-153143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1052736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Нардуған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йыл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аҙағында, ҡышҡы ҡояш торошо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(иң ҡыҫҡа көн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үткәс башҡорт халҡының борондан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килгән йола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байрамы. 25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декабрҙә башланып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февралгә тиклем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дауам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итә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Исеме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боронғо төрки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«нар»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нур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дуған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тыуған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һүҙҙәренән килеп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сыҡҡан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Нур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тыуған, Ҡояш тыуған тигәнде аңлата.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Нардуған байрамында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уҙған йылдағы иң иҫтәлекле ваҡығаларҙы иҫкә алып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алдағы йылға матур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теләктәр теләнә.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Байрам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көндәрендә йәштәр иркенерәк йортҡа йыйыла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Бала-саға өйҙән-өйгә йөрөп хәбәр тарата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Был байрам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уйын-көлкө менән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киң итеп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шаулатып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үткәрелә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Йыйынға һәр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үҙ өлөшө менән килә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Һуңынан уйындар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ташта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дауам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итә.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Нардуған байрамында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йондоҙнамә уҡыу, киләсәкте юрау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йолаһы ла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188640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ba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ҠЫШҠЫ НАРДУҒАН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" y="0"/>
            <a:ext cx="9132888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157192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-324544" y="-459432"/>
            <a:ext cx="1957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 descr="E:\ФОТКИ\ФОТО ШЭЖЭРЭ\IMG_03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836712"/>
            <a:ext cx="7200800" cy="540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казка о кура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сказка о курае</Template>
  <TotalTime>627</TotalTime>
  <Words>820</Words>
  <Application>Microsoft Office PowerPoint</Application>
  <PresentationFormat>Экран (4:3)</PresentationFormat>
  <Paragraphs>78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сказка о курае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Юлиана</cp:lastModifiedBy>
  <cp:revision>6</cp:revision>
  <dcterms:created xsi:type="dcterms:W3CDTF">2021-02-26T08:24:25Z</dcterms:created>
  <dcterms:modified xsi:type="dcterms:W3CDTF">2021-02-28T17:23:44Z</dcterms:modified>
</cp:coreProperties>
</file>